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69" r:id="rId3"/>
    <p:sldId id="270" r:id="rId4"/>
    <p:sldId id="257" r:id="rId5"/>
    <p:sldId id="258" r:id="rId6"/>
    <p:sldId id="275" r:id="rId7"/>
    <p:sldId id="274" r:id="rId8"/>
    <p:sldId id="271" r:id="rId9"/>
    <p:sldId id="272" r:id="rId10"/>
    <p:sldId id="265" r:id="rId11"/>
    <p:sldId id="266" r:id="rId12"/>
    <p:sldId id="273" r:id="rId13"/>
    <p:sldId id="259" r:id="rId14"/>
    <p:sldId id="260" r:id="rId15"/>
    <p:sldId id="261" r:id="rId16"/>
    <p:sldId id="268" r:id="rId17"/>
    <p:sldId id="262" r:id="rId18"/>
    <p:sldId id="264" r:id="rId19"/>
    <p:sldId id="263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3800" autoAdjust="0"/>
  </p:normalViewPr>
  <p:slideViewPr>
    <p:cSldViewPr>
      <p:cViewPr>
        <p:scale>
          <a:sx n="100" d="100"/>
          <a:sy n="100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DE6FD-E1B3-487F-A707-52EFF277389A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EBBD4-12E1-4DE5-B4C0-5B2D715FFA5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8949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EBBD4-12E1-4DE5-B4C0-5B2D715FFA52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AB227E-9C00-4F83-BA93-D065AD3FCB6F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5619C8-5F07-40ED-B8F5-CB876BB68D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B227E-9C00-4F83-BA93-D065AD3FCB6F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619C8-5F07-40ED-B8F5-CB876BB68D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B227E-9C00-4F83-BA93-D065AD3FCB6F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619C8-5F07-40ED-B8F5-CB876BB68D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B227E-9C00-4F83-BA93-D065AD3FCB6F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619C8-5F07-40ED-B8F5-CB876BB68D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B227E-9C00-4F83-BA93-D065AD3FCB6F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619C8-5F07-40ED-B8F5-CB876BB68D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B227E-9C00-4F83-BA93-D065AD3FCB6F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619C8-5F07-40ED-B8F5-CB876BB68D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B227E-9C00-4F83-BA93-D065AD3FCB6F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619C8-5F07-40ED-B8F5-CB876BB68D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B227E-9C00-4F83-BA93-D065AD3FCB6F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619C8-5F07-40ED-B8F5-CB876BB68D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B227E-9C00-4F83-BA93-D065AD3FCB6F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619C8-5F07-40ED-B8F5-CB876BB68D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AB227E-9C00-4F83-BA93-D065AD3FCB6F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5619C8-5F07-40ED-B8F5-CB876BB68D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AB227E-9C00-4F83-BA93-D065AD3FCB6F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5619C8-5F07-40ED-B8F5-CB876BB68D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AB227E-9C00-4F83-BA93-D065AD3FCB6F}" type="datetimeFigureOut">
              <a:rPr lang="sv-SE" smtClean="0"/>
              <a:pPr/>
              <a:t>2013-11-30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5619C8-5F07-40ED-B8F5-CB876BB68D0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1196752"/>
            <a:ext cx="648072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7200" b="1" dirty="0" smtClean="0">
                <a:latin typeface="Garamond" pitchFamily="18" charset="0"/>
              </a:rPr>
              <a:t>FOBISIA</a:t>
            </a:r>
            <a:br>
              <a:rPr lang="sv-SE" sz="7200" b="1" dirty="0" smtClean="0">
                <a:latin typeface="Garamond" pitchFamily="18" charset="0"/>
              </a:rPr>
            </a:br>
            <a:r>
              <a:rPr lang="sv-SE" sz="7200" b="1" dirty="0" smtClean="0">
                <a:latin typeface="Garamond" pitchFamily="18" charset="0"/>
              </a:rPr>
              <a:t> MUN 2014</a:t>
            </a:r>
            <a:endParaRPr lang="sv-SE" sz="7200" i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792" y="4581128"/>
            <a:ext cx="60814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000" i="1" dirty="0">
                <a:latin typeface="Garamond" pitchFamily="18" charset="0"/>
              </a:rPr>
              <a:t>Preparatory </a:t>
            </a:r>
            <a:r>
              <a:rPr lang="sv-SE" sz="3000" i="1" dirty="0" smtClean="0">
                <a:latin typeface="Garamond" pitchFamily="18" charset="0"/>
              </a:rPr>
              <a:t>Guidelines for all Student Chairs</a:t>
            </a:r>
            <a:endParaRPr lang="en-US" sz="3000" dirty="0"/>
          </a:p>
        </p:txBody>
      </p:sp>
      <p:pic>
        <p:nvPicPr>
          <p:cNvPr id="30722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816424" cy="3805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Perambulatory Clauses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Make up the first half of the resolution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Not to be debated on or read out</a:t>
            </a:r>
          </a:p>
          <a:p>
            <a:pPr lvl="2"/>
            <a:r>
              <a:rPr lang="en-US" dirty="0" smtClean="0">
                <a:latin typeface="Garamond"/>
                <a:cs typeface="Garamond"/>
              </a:rPr>
              <a:t>The Chair will check whether there are any objection to any perambulatory clauses after all the operative clauses have been debated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Defines and recognizes the issue and its importance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Eg: </a:t>
            </a:r>
          </a:p>
          <a:p>
            <a:pPr lvl="2">
              <a:buNone/>
            </a:pPr>
            <a:endParaRPr lang="en-US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Aware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the trade of illicit arms and light weapons in Africa is a global enterprise,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Garamond"/>
              </a:rPr>
              <a:t>Preambulatory</a:t>
            </a:r>
            <a:r>
              <a:rPr lang="en-US" b="1" dirty="0" smtClean="0">
                <a:latin typeface="Garamond"/>
              </a:rPr>
              <a:t> Clauses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Operative Clauses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Indicate what action a resolution calls for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Methods for solving the problem at hand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Eg: </a:t>
            </a:r>
          </a:p>
          <a:p>
            <a:pPr lvl="2">
              <a:buNone/>
            </a:pP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Strongly urges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that all member states to implement trade embargoes on the aforementioned countries;</a:t>
            </a: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/>
              </a:rPr>
              <a:t>Operative Clauses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03-21 at 7.43.3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332656"/>
            <a:ext cx="2214416" cy="252028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V="1">
            <a:off x="8532440" y="2420888"/>
            <a:ext cx="72008" cy="345638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676456" y="1916832"/>
            <a:ext cx="216024" cy="388843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888432" cy="5040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/>
                <a:cs typeface="Georgia"/>
              </a:rPr>
              <a:t>Amendments</a:t>
            </a:r>
            <a:endParaRPr lang="en-US" dirty="0">
              <a:latin typeface="Georgia"/>
              <a:cs typeface="Georgia"/>
            </a:endParaRPr>
          </a:p>
        </p:txBody>
      </p:sp>
      <p:cxnSp>
        <p:nvCxnSpPr>
          <p:cNvPr id="4" name="Straight Connector 3"/>
          <p:cNvCxnSpPr>
            <a:stCxn id="76" idx="6"/>
          </p:cNvCxnSpPr>
          <p:nvPr/>
        </p:nvCxnSpPr>
        <p:spPr>
          <a:xfrm flipH="1" flipV="1">
            <a:off x="6228184" y="2852936"/>
            <a:ext cx="1872208" cy="230425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07904" y="4653136"/>
            <a:ext cx="432048" cy="21602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23528" y="1268760"/>
            <a:ext cx="3312368" cy="360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 smtClean="0">
                <a:solidFill>
                  <a:schemeClr val="tx1"/>
                </a:solidFill>
                <a:latin typeface="Bangla MN"/>
                <a:cs typeface="Bangla MN"/>
              </a:rPr>
              <a:t>Raise placards if making a speech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9552" y="1772816"/>
            <a:ext cx="2808312" cy="4557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 smtClean="0">
                <a:solidFill>
                  <a:srgbClr val="000000"/>
                </a:solidFill>
                <a:latin typeface="Bangla MN"/>
                <a:cs typeface="Bangla MN"/>
              </a:rPr>
              <a:t>Chair recognizes you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55776" y="5517232"/>
            <a:ext cx="1205344" cy="455744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 smtClean="0">
                <a:latin typeface="Bangla MN"/>
                <a:cs typeface="Bangla MN"/>
              </a:rPr>
              <a:t>Chair</a:t>
            </a:r>
            <a:endParaRPr lang="en-US" sz="1500" dirty="0"/>
          </a:p>
        </p:txBody>
      </p:sp>
      <p:sp>
        <p:nvSpPr>
          <p:cNvPr id="9" name="Rounded Rectangle 8"/>
          <p:cNvSpPr/>
          <p:nvPr/>
        </p:nvSpPr>
        <p:spPr>
          <a:xfrm>
            <a:off x="1403648" y="5517232"/>
            <a:ext cx="1080120" cy="648072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 smtClean="0">
                <a:latin typeface="Bangla MN"/>
                <a:cs typeface="Bangla MN"/>
              </a:rPr>
              <a:t>Another Delegate</a:t>
            </a:r>
            <a:endParaRPr lang="en-US" sz="1500" dirty="0"/>
          </a:p>
        </p:txBody>
      </p:sp>
      <p:cxnSp>
        <p:nvCxnSpPr>
          <p:cNvPr id="16" name="Straight Connector 15"/>
          <p:cNvCxnSpPr>
            <a:stCxn id="30" idx="2"/>
            <a:endCxn id="8" idx="0"/>
          </p:cNvCxnSpPr>
          <p:nvPr/>
        </p:nvCxnSpPr>
        <p:spPr>
          <a:xfrm>
            <a:off x="1979712" y="4941168"/>
            <a:ext cx="1178736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07704" y="4941168"/>
            <a:ext cx="72008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2" idx="0"/>
            <a:endCxn id="30" idx="2"/>
          </p:cNvCxnSpPr>
          <p:nvPr/>
        </p:nvCxnSpPr>
        <p:spPr>
          <a:xfrm flipV="1">
            <a:off x="719572" y="4941168"/>
            <a:ext cx="126014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95536" y="5589240"/>
            <a:ext cx="648072" cy="360040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 smtClean="0">
                <a:latin typeface="Bangla MN"/>
                <a:cs typeface="Bangla MN"/>
              </a:rPr>
              <a:t>POIs</a:t>
            </a:r>
            <a:endParaRPr lang="en-US" sz="15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668344" y="2852936"/>
            <a:ext cx="0" cy="43204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16216" y="5589240"/>
            <a:ext cx="0" cy="311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95536" y="2420888"/>
            <a:ext cx="3240360" cy="648072"/>
          </a:xfrm>
          <a:prstGeom prst="roundRect">
            <a:avLst/>
          </a:prstGeom>
          <a:solidFill>
            <a:srgbClr val="C8D6F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 smtClean="0">
                <a:solidFill>
                  <a:srgbClr val="000000"/>
                </a:solidFill>
                <a:latin typeface="Bangla MN"/>
                <a:cs typeface="Bangla MN"/>
              </a:rPr>
              <a:t>Say “The delegate has submitted an amendment”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236296" y="3356992"/>
            <a:ext cx="864096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Bangla MN"/>
                <a:cs typeface="Bangla MN"/>
              </a:rPr>
              <a:t>VOTE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9512" y="3284984"/>
            <a:ext cx="367240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 smtClean="0">
                <a:solidFill>
                  <a:srgbClr val="000000"/>
                </a:solidFill>
                <a:latin typeface="Bangla MN"/>
                <a:cs typeface="Bangla MN"/>
              </a:rPr>
              <a:t>Chair says it in order, reads it out, and sets a closed debate time for and against the amendment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1520" y="4293096"/>
            <a:ext cx="3456384" cy="648072"/>
          </a:xfrm>
          <a:prstGeom prst="roundRect">
            <a:avLst/>
          </a:prstGeom>
          <a:solidFill>
            <a:srgbClr val="C8D6F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 smtClean="0">
                <a:solidFill>
                  <a:srgbClr val="000000"/>
                </a:solidFill>
                <a:latin typeface="Bangla MN"/>
                <a:cs typeface="Bangla MN"/>
              </a:rPr>
              <a:t>Make a speech about the intentions for submitting the amendment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067944" y="3356992"/>
            <a:ext cx="2376264" cy="908604"/>
          </a:xfrm>
          <a:prstGeom prst="round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 smtClean="0">
                <a:solidFill>
                  <a:schemeClr val="tx1"/>
                </a:solidFill>
                <a:latin typeface="Bangla MN"/>
                <a:cs typeface="Bangla MN"/>
              </a:rPr>
              <a:t>Time for elapses, house moves into time </a:t>
            </a:r>
            <a:r>
              <a:rPr lang="en-US" sz="1500" b="1" dirty="0" smtClean="0">
                <a:solidFill>
                  <a:schemeClr val="tx1"/>
                </a:solidFill>
                <a:latin typeface="Bangla MN"/>
                <a:cs typeface="Bangla MN"/>
              </a:rPr>
              <a:t>against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995936" y="2060848"/>
            <a:ext cx="2448272" cy="792088"/>
          </a:xfrm>
          <a:prstGeom prst="round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 smtClean="0">
                <a:solidFill>
                  <a:schemeClr val="tx1"/>
                </a:solidFill>
                <a:latin typeface="Bangla MN"/>
                <a:cs typeface="Bangla MN"/>
              </a:rPr>
              <a:t>Floor is Open: speeches </a:t>
            </a:r>
            <a:r>
              <a:rPr lang="en-US" sz="1500" b="1" dirty="0" smtClean="0">
                <a:solidFill>
                  <a:schemeClr val="tx1"/>
                </a:solidFill>
                <a:latin typeface="Bangla MN"/>
                <a:cs typeface="Bangla MN"/>
              </a:rPr>
              <a:t>against</a:t>
            </a:r>
            <a:r>
              <a:rPr lang="en-US" sz="1500" dirty="0" smtClean="0">
                <a:solidFill>
                  <a:schemeClr val="tx1"/>
                </a:solidFill>
                <a:latin typeface="Bangla MN"/>
                <a:cs typeface="Bangla MN"/>
              </a:rPr>
              <a:t> the amendment will be</a:t>
            </a:r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>
            <a:endCxn id="43" idx="2"/>
          </p:cNvCxnSpPr>
          <p:nvPr/>
        </p:nvCxnSpPr>
        <p:spPr>
          <a:xfrm flipV="1">
            <a:off x="5256076" y="4265596"/>
            <a:ext cx="0" cy="55905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0"/>
            <a:endCxn id="54" idx="2"/>
          </p:cNvCxnSpPr>
          <p:nvPr/>
        </p:nvCxnSpPr>
        <p:spPr>
          <a:xfrm flipH="1" flipV="1">
            <a:off x="5220072" y="2852936"/>
            <a:ext cx="36004" cy="50405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76" idx="7"/>
          </p:cNvCxnSpPr>
          <p:nvPr/>
        </p:nvCxnSpPr>
        <p:spPr>
          <a:xfrm flipH="1" flipV="1">
            <a:off x="6300192" y="4293096"/>
            <a:ext cx="1800200" cy="93556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Bevel 75"/>
          <p:cNvSpPr/>
          <p:nvPr/>
        </p:nvSpPr>
        <p:spPr>
          <a:xfrm>
            <a:off x="7308304" y="5157192"/>
            <a:ext cx="1584176" cy="1512168"/>
          </a:xfrm>
          <a:prstGeom prst="bevel">
            <a:avLst>
              <a:gd name="adj" fmla="val 472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Bangla MN"/>
                <a:cs typeface="Bangla MN"/>
              </a:rPr>
              <a:t>Motion to move to previous question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4067944" y="4869160"/>
            <a:ext cx="2448272" cy="1412660"/>
          </a:xfrm>
          <a:prstGeom prst="round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 smtClean="0">
                <a:solidFill>
                  <a:schemeClr val="tx1"/>
                </a:solidFill>
                <a:latin typeface="Bangla MN"/>
                <a:cs typeface="Bangla MN"/>
              </a:rPr>
              <a:t>Floor is Open: speeches </a:t>
            </a:r>
            <a:r>
              <a:rPr lang="en-US" sz="1500" b="1" dirty="0" smtClean="0">
                <a:solidFill>
                  <a:schemeClr val="tx1"/>
                </a:solidFill>
                <a:latin typeface="Bangla MN"/>
                <a:cs typeface="Bangla MN"/>
              </a:rPr>
              <a:t>for</a:t>
            </a:r>
            <a:r>
              <a:rPr lang="en-US" sz="1500" dirty="0" smtClean="0">
                <a:solidFill>
                  <a:schemeClr val="tx1"/>
                </a:solidFill>
                <a:latin typeface="Bangla MN"/>
                <a:cs typeface="Bangla MN"/>
              </a:rPr>
              <a:t> the amendment will be entertained</a:t>
            </a:r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9972600" y="3212976"/>
            <a:ext cx="504056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588224" y="2204864"/>
            <a:ext cx="144016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835696" y="1628800"/>
            <a:ext cx="36004" cy="21602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979712" y="2204864"/>
            <a:ext cx="36004" cy="21602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051720" y="3068960"/>
            <a:ext cx="36004" cy="21602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195736" y="4149080"/>
            <a:ext cx="36004" cy="21602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50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Garamond"/>
                <a:cs typeface="Garamond"/>
              </a:rPr>
              <a:t>Delegates </a:t>
            </a:r>
            <a:r>
              <a:rPr lang="en-US" b="1" dirty="0" smtClean="0">
                <a:latin typeface="Garamond"/>
                <a:cs typeface="Garamond"/>
              </a:rPr>
              <a:t>may</a:t>
            </a:r>
            <a:r>
              <a:rPr lang="en-US" dirty="0" smtClean="0">
                <a:latin typeface="Garamond"/>
                <a:cs typeface="Garamond"/>
              </a:rPr>
              <a:t> yield the floor to other Delegations (</a:t>
            </a:r>
            <a:r>
              <a:rPr lang="en-US" u="sng" dirty="0" smtClean="0">
                <a:latin typeface="Garamond"/>
                <a:cs typeface="Garamond"/>
              </a:rPr>
              <a:t>but only once</a:t>
            </a:r>
            <a:r>
              <a:rPr lang="en-US" dirty="0" smtClean="0">
                <a:latin typeface="Garamond"/>
                <a:cs typeface="Garamond"/>
              </a:rPr>
              <a:t>)</a:t>
            </a:r>
          </a:p>
          <a:p>
            <a:r>
              <a:rPr lang="en-US" dirty="0" smtClean="0">
                <a:latin typeface="Garamond"/>
                <a:cs typeface="Garamond"/>
              </a:rPr>
              <a:t>Amendments to the 1</a:t>
            </a:r>
            <a:r>
              <a:rPr lang="en-US" baseline="30000" dirty="0" smtClean="0">
                <a:latin typeface="Garamond"/>
                <a:cs typeface="Garamond"/>
              </a:rPr>
              <a:t>st</a:t>
            </a:r>
            <a:r>
              <a:rPr lang="en-US" dirty="0" smtClean="0">
                <a:latin typeface="Garamond"/>
                <a:cs typeface="Garamond"/>
              </a:rPr>
              <a:t> &amp; 2</a:t>
            </a:r>
            <a:r>
              <a:rPr lang="en-US" baseline="30000" dirty="0" smtClean="0">
                <a:latin typeface="Garamond"/>
                <a:cs typeface="Garamond"/>
              </a:rPr>
              <a:t>nd</a:t>
            </a:r>
            <a:r>
              <a:rPr lang="en-US" dirty="0" smtClean="0">
                <a:latin typeface="Garamond"/>
                <a:cs typeface="Garamond"/>
              </a:rPr>
              <a:t> degree are in order</a:t>
            </a:r>
          </a:p>
          <a:p>
            <a:r>
              <a:rPr lang="en-US" dirty="0" smtClean="0">
                <a:latin typeface="Garamond"/>
                <a:cs typeface="Garamond"/>
              </a:rPr>
              <a:t>Amendments must be submitted to the Chair on</a:t>
            </a:r>
            <a:r>
              <a:rPr lang="en-US" b="1" dirty="0" smtClean="0">
                <a:latin typeface="Garamond"/>
                <a:cs typeface="Garamond"/>
              </a:rPr>
              <a:t> official amendment paper in legible handwriting</a:t>
            </a:r>
          </a:p>
          <a:p>
            <a:r>
              <a:rPr lang="en-US" dirty="0" smtClean="0">
                <a:latin typeface="Garamond"/>
                <a:cs typeface="Garamond"/>
              </a:rPr>
              <a:t>Amendments will be entertained if the speaker who has the floor moves the amendment</a:t>
            </a:r>
          </a:p>
          <a:p>
            <a:r>
              <a:rPr lang="en-US" dirty="0" smtClean="0">
                <a:latin typeface="Garamond"/>
                <a:cs typeface="Garamond"/>
              </a:rPr>
              <a:t>Amendments will be debated in </a:t>
            </a:r>
            <a:r>
              <a:rPr lang="en-US" b="1" dirty="0" smtClean="0">
                <a:latin typeface="Garamond"/>
                <a:cs typeface="Garamond"/>
              </a:rPr>
              <a:t>closed debate</a:t>
            </a:r>
            <a:r>
              <a:rPr lang="en-US" dirty="0" smtClean="0">
                <a:latin typeface="Garamond"/>
                <a:cs typeface="Garamond"/>
              </a:rPr>
              <a:t> style (time set for and time set against)</a:t>
            </a:r>
          </a:p>
          <a:p>
            <a:r>
              <a:rPr lang="en-US" dirty="0" smtClean="0">
                <a:latin typeface="Garamond"/>
                <a:cs typeface="Garamond"/>
              </a:rPr>
              <a:t>Voting is compulsory (they may abstain unless the house is to be divided…except for the security council which works differently)</a:t>
            </a:r>
          </a:p>
          <a:p>
            <a:r>
              <a:rPr lang="en-US" dirty="0" smtClean="0">
                <a:latin typeface="Garamond"/>
                <a:cs typeface="Garamond"/>
              </a:rPr>
              <a:t>Delegations may vote </a:t>
            </a:r>
            <a:r>
              <a:rPr lang="en-US" b="1" dirty="0" smtClean="0">
                <a:latin typeface="Garamond"/>
                <a:cs typeface="Garamond"/>
              </a:rPr>
              <a:t>in favor, against, </a:t>
            </a:r>
            <a:r>
              <a:rPr lang="en-US" dirty="0" smtClean="0">
                <a:latin typeface="Garamond"/>
                <a:cs typeface="Garamond"/>
              </a:rPr>
              <a:t>or </a:t>
            </a:r>
            <a:r>
              <a:rPr lang="en-US" b="1" dirty="0" smtClean="0">
                <a:latin typeface="Garamond"/>
                <a:cs typeface="Garamond"/>
              </a:rPr>
              <a:t>abstain </a:t>
            </a:r>
            <a:r>
              <a:rPr lang="en-US" dirty="0" smtClean="0">
                <a:latin typeface="Garamond"/>
                <a:cs typeface="Garamond"/>
              </a:rPr>
              <a:t>from voting on resolutions or amendments</a:t>
            </a:r>
          </a:p>
          <a:p>
            <a:r>
              <a:rPr lang="en-US" dirty="0" smtClean="0">
                <a:latin typeface="Garamond"/>
                <a:cs typeface="Garamond"/>
              </a:rPr>
              <a:t>Non-member Delegations or NGOs </a:t>
            </a:r>
            <a:r>
              <a:rPr lang="en-US" b="1" dirty="0" smtClean="0">
                <a:latin typeface="Garamond"/>
                <a:cs typeface="Garamond"/>
              </a:rPr>
              <a:t>may not </a:t>
            </a:r>
            <a:r>
              <a:rPr lang="en-US" dirty="0" smtClean="0">
                <a:latin typeface="Garamond"/>
                <a:cs typeface="Garamond"/>
              </a:rPr>
              <a:t>vote</a:t>
            </a:r>
          </a:p>
          <a:p>
            <a:r>
              <a:rPr lang="en-US" sz="2800" dirty="0" smtClean="0">
                <a:latin typeface="Garamond"/>
                <a:cs typeface="Garamond"/>
              </a:rPr>
              <a:t>All amendments need to be taken down in an amendment log</a:t>
            </a:r>
            <a:endParaRPr lang="en-US" sz="2800" dirty="0" smtClean="0">
              <a:latin typeface="Garamond"/>
              <a:cs typeface="Garamond"/>
            </a:endParaRPr>
          </a:p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67600" cy="710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aramond"/>
                <a:cs typeface="Garamond"/>
              </a:rPr>
              <a:t>Amendments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28079"/>
            <a:ext cx="8568952" cy="532859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Garamond"/>
                <a:cs typeface="Garamond"/>
              </a:rPr>
              <a:t>Men must wear a </a:t>
            </a:r>
            <a:r>
              <a:rPr lang="en-US" sz="3000" b="1" dirty="0" smtClean="0">
                <a:latin typeface="Garamond"/>
                <a:cs typeface="Garamond"/>
              </a:rPr>
              <a:t>jacket</a:t>
            </a:r>
            <a:r>
              <a:rPr lang="en-US" sz="3000" dirty="0" smtClean="0">
                <a:latin typeface="Garamond"/>
                <a:cs typeface="Garamond"/>
              </a:rPr>
              <a:t> and </a:t>
            </a:r>
            <a:r>
              <a:rPr lang="en-US" sz="3000" b="1" dirty="0" smtClean="0">
                <a:latin typeface="Garamond"/>
                <a:cs typeface="Garamond"/>
              </a:rPr>
              <a:t>tie</a:t>
            </a:r>
            <a:r>
              <a:rPr lang="en-US" sz="3000" dirty="0" smtClean="0">
                <a:latin typeface="Garamond"/>
                <a:cs typeface="Garamond"/>
              </a:rPr>
              <a:t> at all times when addressing the committee (both POIs and speech)</a:t>
            </a:r>
          </a:p>
          <a:p>
            <a:endParaRPr lang="en-US" sz="3000" dirty="0" smtClean="0">
              <a:latin typeface="Garamond"/>
              <a:cs typeface="Garamond"/>
            </a:endParaRPr>
          </a:p>
          <a:p>
            <a:r>
              <a:rPr lang="en-US" sz="3000" dirty="0" smtClean="0">
                <a:latin typeface="Garamond"/>
                <a:cs typeface="Garamond"/>
              </a:rPr>
              <a:t>Women must be appropriately dressed and respectful of Brunei’s culture. No skirts above the knee.</a:t>
            </a:r>
          </a:p>
          <a:p>
            <a:endParaRPr lang="en-US" sz="3000" dirty="0" smtClean="0">
              <a:latin typeface="Garamond"/>
              <a:cs typeface="Garamond"/>
            </a:endParaRPr>
          </a:p>
          <a:p>
            <a:r>
              <a:rPr lang="en-US" sz="3000" dirty="0" smtClean="0">
                <a:latin typeface="Garamond"/>
                <a:cs typeface="Garamond"/>
              </a:rPr>
              <a:t>National and cultural attire are </a:t>
            </a:r>
            <a:r>
              <a:rPr lang="en-US" sz="3000" b="1" dirty="0" smtClean="0">
                <a:latin typeface="Garamond"/>
                <a:cs typeface="Garamond"/>
              </a:rPr>
              <a:t>strictly </a:t>
            </a:r>
            <a:r>
              <a:rPr lang="en-US" sz="3000" dirty="0" smtClean="0">
                <a:latin typeface="Garamond"/>
                <a:cs typeface="Garamond"/>
              </a:rPr>
              <a:t>prohibited</a:t>
            </a:r>
          </a:p>
          <a:p>
            <a:endParaRPr lang="en-US" sz="3000" dirty="0" smtClean="0">
              <a:latin typeface="Garamond"/>
              <a:cs typeface="Garamond"/>
            </a:endParaRPr>
          </a:p>
          <a:p>
            <a:r>
              <a:rPr lang="en-US" sz="3000" dirty="0" smtClean="0">
                <a:latin typeface="Garamond"/>
                <a:cs typeface="Garamond"/>
              </a:rPr>
              <a:t>Delegates must wear their badges at all times</a:t>
            </a:r>
          </a:p>
          <a:p>
            <a:endParaRPr lang="sv-SE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467600" cy="724942"/>
          </a:xfrm>
        </p:spPr>
        <p:txBody>
          <a:bodyPr/>
          <a:lstStyle/>
          <a:p>
            <a:r>
              <a:rPr lang="en-US" b="1" dirty="0" smtClean="0">
                <a:latin typeface="Garamond"/>
                <a:cs typeface="Garamond"/>
              </a:rPr>
              <a:t>Dress Code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363272" cy="27363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aramond"/>
                <a:cs typeface="Garamond"/>
              </a:rPr>
              <a:t>All Delegations must be active during lobbying</a:t>
            </a:r>
          </a:p>
          <a:p>
            <a:r>
              <a:rPr lang="en-US" dirty="0" smtClean="0">
                <a:latin typeface="Garamond"/>
                <a:cs typeface="Garamond"/>
              </a:rPr>
              <a:t>Laptops are permitted during lobbying</a:t>
            </a:r>
          </a:p>
          <a:p>
            <a:r>
              <a:rPr lang="en-US" dirty="0" smtClean="0">
                <a:latin typeface="Garamond"/>
                <a:cs typeface="Garamond"/>
              </a:rPr>
              <a:t>Main-submitters must ensure that the</a:t>
            </a:r>
            <a:r>
              <a:rPr lang="en-US" b="1" dirty="0" smtClean="0">
                <a:latin typeface="Garamond"/>
                <a:cs typeface="Garamond"/>
              </a:rPr>
              <a:t> co-submitter/co-sponsor sheet </a:t>
            </a:r>
            <a:r>
              <a:rPr lang="en-US" dirty="0" smtClean="0">
                <a:latin typeface="Garamond"/>
                <a:cs typeface="Garamond"/>
              </a:rPr>
              <a:t>is filled before presenting the resolution to the Chairs</a:t>
            </a:r>
          </a:p>
          <a:p>
            <a:r>
              <a:rPr lang="en-US" dirty="0" smtClean="0">
                <a:latin typeface="Garamond"/>
                <a:cs typeface="Garamond"/>
              </a:rPr>
              <a:t>Each resolution much have </a:t>
            </a:r>
            <a:r>
              <a:rPr lang="en-US" b="1" u="sng" dirty="0" smtClean="0">
                <a:latin typeface="Garamond"/>
                <a:cs typeface="Garamond"/>
              </a:rPr>
              <a:t>co-sponsors 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Garamond"/>
                <a:cs typeface="Garamond"/>
              </a:rPr>
              <a:t>maximum 6)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Each Resolution must have a </a:t>
            </a:r>
            <a:r>
              <a:rPr lang="en-US" b="1" u="sng" dirty="0" smtClean="0">
                <a:latin typeface="Garamond"/>
                <a:cs typeface="Garamond"/>
              </a:rPr>
              <a:t>co-submitter </a:t>
            </a:r>
            <a:r>
              <a:rPr lang="en-US" dirty="0" smtClean="0">
                <a:latin typeface="Garamond"/>
                <a:cs typeface="Garamond"/>
              </a:rPr>
              <a:t>(maximum 2</a:t>
            </a:r>
            <a:r>
              <a:rPr lang="en-US" dirty="0" smtClean="0">
                <a:latin typeface="Garamond"/>
                <a:cs typeface="Garamond"/>
              </a:rPr>
              <a:t>). No lone rangers!</a:t>
            </a:r>
            <a:endParaRPr lang="en-US" dirty="0" smtClean="0">
              <a:latin typeface="Garamond"/>
              <a:cs typeface="Garamond"/>
            </a:endParaRPr>
          </a:p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Garamond"/>
                <a:cs typeface="Garamond"/>
              </a:rPr>
              <a:t>Lobbying &amp; Merging</a:t>
            </a:r>
            <a:endParaRPr lang="sv-SE" dirty="0"/>
          </a:p>
        </p:txBody>
      </p:sp>
      <p:pic>
        <p:nvPicPr>
          <p:cNvPr id="5" name="Picture 4" descr="DSC_0007-500x332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221088"/>
            <a:ext cx="3096344" cy="2055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2915816" cy="172819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aramond"/>
              </a:rPr>
              <a:t>Resolution Format</a:t>
            </a:r>
            <a:endParaRPr lang="sv-SE" dirty="0"/>
          </a:p>
        </p:txBody>
      </p:sp>
      <p:pic>
        <p:nvPicPr>
          <p:cNvPr id="5" name="Picture 4" descr="Screen Shot 2012-12-12 at 12.12.5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0"/>
            <a:ext cx="6210944" cy="6810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708920"/>
            <a:ext cx="1944216" cy="286232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for perambulatory clauses the first word should be </a:t>
            </a:r>
            <a:r>
              <a:rPr lang="en-US" u="sng" dirty="0" smtClean="0"/>
              <a:t>underlined</a:t>
            </a:r>
            <a:r>
              <a:rPr lang="en-US" dirty="0" smtClean="0"/>
              <a:t> and </a:t>
            </a:r>
            <a:r>
              <a:rPr lang="en-US" i="1" dirty="0" smtClean="0"/>
              <a:t>italicized</a:t>
            </a:r>
            <a:r>
              <a:rPr lang="en-US" dirty="0" smtClean="0"/>
              <a:t>. For operative clauses the first word need only be </a:t>
            </a:r>
            <a:r>
              <a:rPr lang="en-US" u="sng" dirty="0" smtClean="0"/>
              <a:t>underlined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aramond"/>
                <a:cs typeface="Garamond"/>
              </a:rPr>
              <a:t>Draft resolution (soft copy) and co-submitter sheet is submitted to the Chairs</a:t>
            </a:r>
          </a:p>
          <a:p>
            <a:r>
              <a:rPr lang="en-US" dirty="0" smtClean="0">
                <a:latin typeface="Garamond"/>
                <a:cs typeface="Garamond"/>
              </a:rPr>
              <a:t>Chair validates resolution and </a:t>
            </a:r>
            <a:r>
              <a:rPr lang="en-US" dirty="0" smtClean="0">
                <a:latin typeface="Garamond"/>
                <a:cs typeface="Garamond"/>
              </a:rPr>
              <a:t>saves edited resolution on pen drive of Main Submitter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Main Submitter to take </a:t>
            </a:r>
            <a:r>
              <a:rPr lang="en-US" dirty="0" smtClean="0">
                <a:latin typeface="Garamond"/>
                <a:cs typeface="Garamond"/>
              </a:rPr>
              <a:t>soft </a:t>
            </a:r>
            <a:r>
              <a:rPr lang="en-US" dirty="0" smtClean="0">
                <a:latin typeface="Garamond"/>
                <a:cs typeface="Garamond"/>
              </a:rPr>
              <a:t>copy </a:t>
            </a:r>
            <a:r>
              <a:rPr lang="en-US" dirty="0" smtClean="0">
                <a:latin typeface="Garamond"/>
                <a:cs typeface="Garamond"/>
              </a:rPr>
              <a:t>on their USB to the admin </a:t>
            </a:r>
            <a:r>
              <a:rPr lang="en-US" dirty="0" smtClean="0">
                <a:latin typeface="Garamond"/>
                <a:cs typeface="Garamond"/>
              </a:rPr>
              <a:t>who will send it to the approval panel. Once approved it is to be </a:t>
            </a:r>
            <a:r>
              <a:rPr lang="en-US" dirty="0" smtClean="0">
                <a:latin typeface="Garamond"/>
                <a:cs typeface="Garamond"/>
              </a:rPr>
              <a:t>printed out and photocopied</a:t>
            </a:r>
            <a:r>
              <a:rPr lang="en-US" dirty="0" smtClean="0">
                <a:latin typeface="Garamond"/>
                <a:cs typeface="Garamond"/>
              </a:rPr>
              <a:t>.</a:t>
            </a:r>
          </a:p>
          <a:p>
            <a:r>
              <a:rPr lang="en-US" dirty="0" smtClean="0">
                <a:latin typeface="Garamond"/>
                <a:cs typeface="Garamond"/>
              </a:rPr>
              <a:t>Chair will arrange debating time for each resolution spreading out per topic.</a:t>
            </a:r>
          </a:p>
          <a:p>
            <a:r>
              <a:rPr lang="en-US" dirty="0" smtClean="0">
                <a:latin typeface="Garamond"/>
                <a:cs typeface="Garamond"/>
              </a:rPr>
              <a:t>Admins will prepare resolution for debate and hand out </a:t>
            </a:r>
            <a:r>
              <a:rPr lang="en-US" dirty="0" smtClean="0">
                <a:latin typeface="Garamond"/>
                <a:cs typeface="Garamond"/>
              </a:rPr>
              <a:t>at given time.</a:t>
            </a:r>
            <a:endParaRPr lang="en-US" dirty="0" smtClean="0">
              <a:latin typeface="Garamond"/>
              <a:cs typeface="Garamond"/>
            </a:endParaRPr>
          </a:p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/>
                <a:cs typeface="Garamond"/>
              </a:rPr>
              <a:t>Resolutions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>
              <a:latin typeface="Garamond"/>
              <a:cs typeface="Garamond"/>
            </a:endParaRPr>
          </a:p>
          <a:p>
            <a:endParaRPr lang="en-US" b="1" dirty="0" smtClean="0">
              <a:latin typeface="Garamond"/>
              <a:cs typeface="Garamond"/>
            </a:endParaRPr>
          </a:p>
          <a:p>
            <a:r>
              <a:rPr lang="en-US" b="1" dirty="0" smtClean="0">
                <a:latin typeface="Garamond"/>
                <a:cs typeface="Garamond"/>
              </a:rPr>
              <a:t>“To copy another person’s ideas, words or work and pretend that they are your own” </a:t>
            </a:r>
            <a:endParaRPr lang="sv-SE" b="1" dirty="0" smtClean="0">
              <a:latin typeface="Garamond"/>
              <a:cs typeface="Garamond"/>
            </a:endParaRPr>
          </a:p>
          <a:p>
            <a:pPr lvl="0">
              <a:buNone/>
            </a:pPr>
            <a:r>
              <a:rPr lang="en-US" b="1" dirty="0" smtClean="0">
                <a:latin typeface="Garamond"/>
                <a:cs typeface="Garamond"/>
              </a:rPr>
              <a:t>					- Oxford Dictionary</a:t>
            </a:r>
            <a:endParaRPr lang="sv-SE" b="1" dirty="0" smtClean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Just don’t do it.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/>
              </a:rPr>
              <a:t>Plagiarism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Active laptops are not permitted during debate</a:t>
            </a:r>
          </a:p>
          <a:p>
            <a:r>
              <a:rPr lang="en-US" dirty="0" smtClean="0">
                <a:latin typeface="Garamond"/>
                <a:cs typeface="Garamond"/>
              </a:rPr>
              <a:t>Cameras with flash are not permitted</a:t>
            </a:r>
          </a:p>
          <a:p>
            <a:r>
              <a:rPr lang="en-US" dirty="0" smtClean="0">
                <a:latin typeface="Garamond"/>
                <a:cs typeface="Garamond"/>
              </a:rPr>
              <a:t>Mobile phones are not permitted</a:t>
            </a:r>
          </a:p>
          <a:p>
            <a:r>
              <a:rPr lang="en-US" dirty="0" smtClean="0">
                <a:latin typeface="Garamond"/>
                <a:cs typeface="Garamond"/>
              </a:rPr>
              <a:t>Be punctual at all times</a:t>
            </a:r>
          </a:p>
          <a:p>
            <a:r>
              <a:rPr lang="en-US" dirty="0" smtClean="0">
                <a:latin typeface="Garamond"/>
                <a:cs typeface="Garamond"/>
              </a:rPr>
              <a:t>Respect and appreciate Admin Staff</a:t>
            </a:r>
          </a:p>
          <a:p>
            <a:r>
              <a:rPr lang="en-US" dirty="0" smtClean="0">
                <a:latin typeface="Garamond"/>
                <a:cs typeface="Garamond"/>
              </a:rPr>
              <a:t>No illegal activities inside Jerudong International School Campus.</a:t>
            </a:r>
          </a:p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/>
                <a:cs typeface="Garamond"/>
              </a:rPr>
              <a:t>General Rules during Debating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992888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Delegations must be present during all roll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will be 6 committees in FOBISIA MUN 2014: Security Council, Disarmament, Legal, Human Rights, ECOSOC, Environment.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will be chaired by two chairs: a President and a Co-Chair.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voting procedures at least 2/3 of the delegate population needs to be present in the room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majority, no matter how small the difference, is needed for a resolution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Security Council is different (please look at other slide)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/>
          <a:lstStyle/>
          <a:p>
            <a:r>
              <a:rPr lang="en-US" dirty="0" smtClean="0"/>
              <a:t>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1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latin typeface="Georgia"/>
                <a:cs typeface="Georgia"/>
              </a:rPr>
              <a:t>The House </a:t>
            </a:r>
            <a:r>
              <a:rPr lang="en-US" sz="1900" dirty="0" smtClean="0">
                <a:latin typeface="Garamond" pitchFamily="18" charset="0"/>
                <a:cs typeface="Georgia"/>
              </a:rPr>
              <a:t>The delegation of students</a:t>
            </a:r>
          </a:p>
          <a:p>
            <a:r>
              <a:rPr lang="en-US" sz="2800" b="1" dirty="0" smtClean="0">
                <a:latin typeface="Georgia"/>
                <a:cs typeface="Georgia"/>
              </a:rPr>
              <a:t>The Chair </a:t>
            </a:r>
            <a:r>
              <a:rPr lang="en-US" sz="1900" dirty="0" smtClean="0">
                <a:latin typeface="Garamond" pitchFamily="18" charset="0"/>
                <a:cs typeface="Georgia"/>
              </a:rPr>
              <a:t>The ones who chair the debate</a:t>
            </a:r>
            <a:endParaRPr lang="en-US" sz="1900" b="1" dirty="0" smtClean="0">
              <a:latin typeface="Garamond" pitchFamily="18" charset="0"/>
              <a:cs typeface="Georgia"/>
            </a:endParaRPr>
          </a:p>
          <a:p>
            <a:r>
              <a:rPr lang="en-US" sz="2800" b="1" dirty="0" smtClean="0">
                <a:latin typeface="Georgia"/>
                <a:cs typeface="Georgia"/>
              </a:rPr>
              <a:t>The Main- Submitter </a:t>
            </a:r>
            <a:r>
              <a:rPr lang="en-US" sz="1900" dirty="0" smtClean="0">
                <a:latin typeface="Garamond" pitchFamily="18" charset="0"/>
                <a:cs typeface="Georgia"/>
              </a:rPr>
              <a:t>The main submitter of a resolution. Reads out operative clauses and gives first speech.</a:t>
            </a:r>
          </a:p>
          <a:p>
            <a:r>
              <a:rPr lang="en-US" sz="2800" b="1" dirty="0" smtClean="0">
                <a:latin typeface="Georgia"/>
                <a:cs typeface="Georgia"/>
              </a:rPr>
              <a:t>The Co-Submitter </a:t>
            </a:r>
            <a:r>
              <a:rPr lang="en-US" sz="1900" dirty="0" smtClean="0">
                <a:latin typeface="Garamond" pitchFamily="18" charset="0"/>
                <a:cs typeface="Georgia"/>
              </a:rPr>
              <a:t>A maximum of </a:t>
            </a:r>
            <a:r>
              <a:rPr lang="en-US" sz="1900" i="1" dirty="0" smtClean="0">
                <a:latin typeface="Garamond" pitchFamily="18" charset="0"/>
                <a:cs typeface="Georgia"/>
              </a:rPr>
              <a:t>two</a:t>
            </a:r>
            <a:r>
              <a:rPr lang="en-US" sz="1900" dirty="0" smtClean="0">
                <a:latin typeface="Garamond" pitchFamily="18" charset="0"/>
                <a:cs typeface="Georgia"/>
              </a:rPr>
              <a:t> co-submitters are allowed. Helped the Main-Submitter to </a:t>
            </a:r>
            <a:r>
              <a:rPr lang="en-US" sz="1900" u="sng" dirty="0" smtClean="0">
                <a:latin typeface="Garamond" pitchFamily="18" charset="0"/>
                <a:cs typeface="Georgia"/>
              </a:rPr>
              <a:t>write</a:t>
            </a:r>
            <a:r>
              <a:rPr lang="en-US" sz="1900" dirty="0" smtClean="0">
                <a:latin typeface="Garamond" pitchFamily="18" charset="0"/>
                <a:cs typeface="Georgia"/>
              </a:rPr>
              <a:t> the resolution.</a:t>
            </a:r>
          </a:p>
          <a:p>
            <a:r>
              <a:rPr lang="en-US" sz="2800" b="1" dirty="0" smtClean="0">
                <a:latin typeface="Georgia"/>
                <a:cs typeface="Georgia"/>
              </a:rPr>
              <a:t>The </a:t>
            </a:r>
            <a:r>
              <a:rPr lang="en-US" sz="2800" b="1" dirty="0" smtClean="0">
                <a:latin typeface="Georgia"/>
                <a:cs typeface="Georgia"/>
              </a:rPr>
              <a:t>Co-Sponsors </a:t>
            </a:r>
            <a:r>
              <a:rPr lang="en-US" sz="1900" dirty="0" smtClean="0">
                <a:latin typeface="Garamond" pitchFamily="18" charset="0"/>
                <a:cs typeface="Georgia"/>
              </a:rPr>
              <a:t>A maximum of 6. Co-sponsors do not need to agree with the resolution. They only want to see it debated.</a:t>
            </a:r>
            <a:endParaRPr lang="en-US" sz="1900" dirty="0" smtClean="0">
              <a:latin typeface="Garamond" pitchFamily="18" charset="0"/>
              <a:cs typeface="Georgia"/>
            </a:endParaRPr>
          </a:p>
          <a:p>
            <a:r>
              <a:rPr lang="en-US" sz="2800" b="1" dirty="0" smtClean="0">
                <a:latin typeface="Georgia"/>
                <a:cs typeface="Georgia"/>
              </a:rPr>
              <a:t>To have the </a:t>
            </a:r>
            <a:r>
              <a:rPr lang="en-US" sz="2800" b="1" dirty="0" smtClean="0">
                <a:latin typeface="Georgia"/>
                <a:cs typeface="Georgia"/>
              </a:rPr>
              <a:t>floor </a:t>
            </a:r>
            <a:r>
              <a:rPr lang="en-US" sz="1900" dirty="0" smtClean="0">
                <a:latin typeface="Garamond" pitchFamily="18" charset="0"/>
                <a:cs typeface="Georgia"/>
              </a:rPr>
              <a:t>A delegate can go to the podium and speak.</a:t>
            </a:r>
            <a:endParaRPr lang="en-US" sz="1900" dirty="0" smtClean="0">
              <a:latin typeface="Garamond" pitchFamily="18" charset="0"/>
              <a:cs typeface="Georgia"/>
            </a:endParaRPr>
          </a:p>
          <a:p>
            <a:r>
              <a:rPr lang="en-US" sz="2800" b="1" dirty="0" smtClean="0">
                <a:latin typeface="Georgia"/>
                <a:cs typeface="Georgia"/>
              </a:rPr>
              <a:t>To yield the </a:t>
            </a:r>
            <a:r>
              <a:rPr lang="en-US" sz="2800" b="1" dirty="0" smtClean="0">
                <a:latin typeface="Georgia"/>
                <a:cs typeface="Georgia"/>
              </a:rPr>
              <a:t>floor </a:t>
            </a:r>
            <a:r>
              <a:rPr lang="en-US" sz="1900" dirty="0" smtClean="0">
                <a:latin typeface="Garamond" pitchFamily="18" charset="0"/>
                <a:cs typeface="Georgia"/>
              </a:rPr>
              <a:t>A delegate can yield to the chair or another delegate. Yields to the second degree are not allowed in FOBISEA MUN 2014.</a:t>
            </a:r>
            <a:endParaRPr lang="en-US" sz="1900" dirty="0" smtClean="0">
              <a:latin typeface="Garamond" pitchFamily="18" charset="0"/>
              <a:cs typeface="Georgia"/>
            </a:endParaRPr>
          </a:p>
          <a:p>
            <a:r>
              <a:rPr lang="en-US" sz="2800" b="1" dirty="0" smtClean="0">
                <a:latin typeface="Georgia"/>
                <a:cs typeface="Georgia"/>
              </a:rPr>
              <a:t>Points </a:t>
            </a:r>
            <a:r>
              <a:rPr lang="en-US" sz="1900" dirty="0" smtClean="0">
                <a:latin typeface="Garamond" pitchFamily="18" charset="0"/>
                <a:cs typeface="Georgia"/>
              </a:rPr>
              <a:t>e.g. POI (points of information)</a:t>
            </a:r>
            <a:endParaRPr lang="en-US" sz="1900" b="1" dirty="0" smtClean="0">
              <a:latin typeface="Garamond" pitchFamily="18" charset="0"/>
              <a:cs typeface="Georgia"/>
            </a:endParaRPr>
          </a:p>
          <a:p>
            <a:r>
              <a:rPr lang="en-US" sz="2800" b="1" dirty="0" smtClean="0">
                <a:latin typeface="Georgia"/>
                <a:cs typeface="Georgia"/>
              </a:rPr>
              <a:t>Motions  </a:t>
            </a:r>
            <a:r>
              <a:rPr lang="en-US" sz="1900" dirty="0" smtClean="0">
                <a:latin typeface="Garamond" pitchFamily="18" charset="0"/>
                <a:cs typeface="Georgia"/>
              </a:rPr>
              <a:t>Raised by a delegate (e.g. motion to divide the house)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b="1" dirty="0" smtClean="0">
                <a:latin typeface="Garamond"/>
                <a:cs typeface="Garamond"/>
              </a:rPr>
              <a:t>Quorum  </a:t>
            </a:r>
            <a:r>
              <a:rPr lang="en-US" sz="1900" dirty="0" smtClean="0">
                <a:latin typeface="Garamond"/>
                <a:cs typeface="Garamond"/>
              </a:rPr>
              <a:t>Every member in a committee</a:t>
            </a:r>
          </a:p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Definition of Key Terms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4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6480720" cy="4104456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b="1" dirty="0" smtClean="0">
                <a:latin typeface="Garamond"/>
                <a:cs typeface="Garamond"/>
              </a:rPr>
              <a:t>Only these points can be entertained:</a:t>
            </a:r>
          </a:p>
          <a:p>
            <a:pPr marL="457200" indent="-457200">
              <a:buNone/>
            </a:pPr>
            <a:endParaRPr lang="en-US" sz="2700" dirty="0" smtClean="0">
              <a:latin typeface="Garamond"/>
              <a:cs typeface="Garamond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700" dirty="0" smtClean="0">
                <a:latin typeface="Garamond"/>
                <a:cs typeface="Garamond"/>
              </a:rPr>
              <a:t>Point </a:t>
            </a:r>
            <a:r>
              <a:rPr lang="en-US" sz="2700" dirty="0" smtClean="0">
                <a:latin typeface="Garamond"/>
                <a:cs typeface="Garamond"/>
              </a:rPr>
              <a:t>of </a:t>
            </a:r>
            <a:r>
              <a:rPr lang="en-US" sz="2700" b="1" i="1" dirty="0" smtClean="0">
                <a:latin typeface="Garamond"/>
                <a:cs typeface="Garamond"/>
              </a:rPr>
              <a:t>Personal Privilege</a:t>
            </a:r>
            <a:endParaRPr lang="en-US" sz="2700" b="1" dirty="0">
              <a:latin typeface="Garamond"/>
              <a:cs typeface="Garamond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700" dirty="0" smtClean="0">
                <a:latin typeface="Garamond"/>
                <a:cs typeface="Garamond"/>
              </a:rPr>
              <a:t>Point of </a:t>
            </a:r>
            <a:r>
              <a:rPr lang="en-US" sz="2700" b="1" i="1" dirty="0" smtClean="0">
                <a:latin typeface="Garamond"/>
                <a:cs typeface="Garamond"/>
              </a:rPr>
              <a:t>Order</a:t>
            </a:r>
            <a:endParaRPr lang="en-US" sz="2700" b="1" dirty="0">
              <a:latin typeface="Garamond"/>
              <a:cs typeface="Garamond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700" dirty="0" smtClean="0">
                <a:latin typeface="Garamond"/>
                <a:cs typeface="Garamond"/>
              </a:rPr>
              <a:t>Point of </a:t>
            </a:r>
            <a:r>
              <a:rPr lang="en-US" sz="2700" b="1" i="1" dirty="0" smtClean="0">
                <a:latin typeface="Garamond"/>
                <a:cs typeface="Garamond"/>
              </a:rPr>
              <a:t>Information to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700" dirty="0" smtClean="0">
                <a:latin typeface="Garamond"/>
                <a:cs typeface="Garamond"/>
              </a:rPr>
              <a:t>Point of </a:t>
            </a:r>
            <a:r>
              <a:rPr lang="en-US" sz="2700" b="1" i="1" dirty="0" smtClean="0">
                <a:latin typeface="Garamond"/>
                <a:cs typeface="Garamond"/>
              </a:rPr>
              <a:t>Information to the Chair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700" dirty="0" smtClean="0">
                <a:latin typeface="Garamond"/>
                <a:cs typeface="Garamond"/>
              </a:rPr>
              <a:t>Point of </a:t>
            </a:r>
            <a:r>
              <a:rPr lang="en-US" sz="2700" b="1" i="1" dirty="0" smtClean="0">
                <a:latin typeface="Garamond"/>
                <a:cs typeface="Garamond"/>
              </a:rPr>
              <a:t>Parliamentary Enquiry</a:t>
            </a:r>
          </a:p>
          <a:p>
            <a:endParaRPr lang="en-US" sz="2800" dirty="0" smtClean="0">
              <a:latin typeface="Garamond"/>
              <a:cs typeface="Garamond"/>
            </a:endParaRP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/>
                <a:cs typeface="Garamond"/>
              </a:rPr>
              <a:t>Points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429000"/>
            <a:ext cx="2987824" cy="198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5256584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Garamond"/>
                <a:cs typeface="Garamond"/>
              </a:rPr>
              <a:t>Remember that Chairs </a:t>
            </a:r>
            <a:r>
              <a:rPr lang="en-US" sz="2400" b="1" u="sng" dirty="0" smtClean="0">
                <a:latin typeface="Garamond"/>
                <a:cs typeface="Garamond"/>
              </a:rPr>
              <a:t>can overrule any motion set forth</a:t>
            </a:r>
          </a:p>
          <a:p>
            <a:r>
              <a:rPr lang="en-US" sz="2000" dirty="0" smtClean="0">
                <a:latin typeface="Garamond"/>
                <a:cs typeface="Garamond"/>
              </a:rPr>
              <a:t>Motions that Delegates can make: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Garamond"/>
                <a:cs typeface="Garamond"/>
              </a:rPr>
              <a:t>Motion to </a:t>
            </a:r>
            <a:r>
              <a:rPr lang="en-US" sz="2000" b="1" i="1" dirty="0" smtClean="0">
                <a:solidFill>
                  <a:srgbClr val="000000"/>
                </a:solidFill>
                <a:latin typeface="Garamond"/>
                <a:cs typeface="Garamond"/>
              </a:rPr>
              <a:t>Move to the Previous Question</a:t>
            </a:r>
            <a:endParaRPr lang="en-US" sz="20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Garamond"/>
                <a:cs typeface="Garamond"/>
              </a:rPr>
              <a:t>Motion to </a:t>
            </a:r>
            <a:r>
              <a:rPr lang="en-US" sz="2000" b="1" i="1" dirty="0" smtClean="0">
                <a:solidFill>
                  <a:srgbClr val="000000"/>
                </a:solidFill>
                <a:latin typeface="Garamond"/>
                <a:cs typeface="Garamond"/>
              </a:rPr>
              <a:t>Adjourn Debate/Table a Resolution</a:t>
            </a:r>
            <a:endParaRPr lang="en-US" sz="20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Garamond"/>
                <a:cs typeface="Garamond"/>
              </a:rPr>
              <a:t>Motion to </a:t>
            </a:r>
            <a:r>
              <a:rPr lang="en-US" sz="2000" b="1" i="1" dirty="0" smtClean="0">
                <a:solidFill>
                  <a:srgbClr val="000000"/>
                </a:solidFill>
                <a:latin typeface="Garamond"/>
                <a:cs typeface="Garamond"/>
              </a:rPr>
              <a:t>Reconsider a Resolution</a:t>
            </a:r>
            <a:endParaRPr lang="en-US" sz="20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Garamond"/>
                <a:cs typeface="Garamond"/>
              </a:rPr>
              <a:t>Motion to </a:t>
            </a:r>
            <a:r>
              <a:rPr lang="en-US" sz="2000" b="1" i="1" dirty="0" smtClean="0">
                <a:solidFill>
                  <a:srgbClr val="000000"/>
                </a:solidFill>
                <a:latin typeface="Garamond"/>
                <a:cs typeface="Garamond"/>
              </a:rPr>
              <a:t>Refer a Resolution to Another Forum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Garamond"/>
                <a:cs typeface="Garamond"/>
              </a:rPr>
              <a:t>Motion to </a:t>
            </a:r>
            <a:r>
              <a:rPr lang="en-US" sz="2000" b="1" i="1" dirty="0" smtClean="0">
                <a:solidFill>
                  <a:srgbClr val="000000"/>
                </a:solidFill>
                <a:latin typeface="Garamond"/>
                <a:cs typeface="Garamond"/>
              </a:rPr>
              <a:t>withdraw resolution (</a:t>
            </a:r>
            <a:r>
              <a:rPr lang="en-US" sz="2000" b="1" i="1" dirty="0" smtClean="0">
                <a:solidFill>
                  <a:srgbClr val="FF0000"/>
                </a:solidFill>
                <a:latin typeface="Garamond"/>
                <a:cs typeface="Garamond"/>
              </a:rPr>
              <a:t>do not entertain</a:t>
            </a:r>
            <a:r>
              <a:rPr lang="en-US" sz="2000" b="1" i="1" dirty="0" smtClean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Garamond"/>
                <a:cs typeface="Garamond"/>
              </a:rPr>
              <a:t>Motion to </a:t>
            </a:r>
            <a:r>
              <a:rPr lang="en-US" sz="2000" b="1" i="1" dirty="0" smtClean="0">
                <a:solidFill>
                  <a:srgbClr val="000000"/>
                </a:solidFill>
                <a:latin typeface="Garamond"/>
                <a:cs typeface="Garamond"/>
              </a:rPr>
              <a:t>Extend Debate Time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Garamond"/>
                <a:cs typeface="Garamond"/>
              </a:rPr>
              <a:t>Motion to </a:t>
            </a:r>
            <a:r>
              <a:rPr lang="en-US" sz="2000" b="1" i="1" dirty="0">
                <a:solidFill>
                  <a:srgbClr val="000000"/>
                </a:solidFill>
                <a:latin typeface="Garamond"/>
                <a:cs typeface="Garamond"/>
              </a:rPr>
              <a:t>D</a:t>
            </a:r>
            <a:r>
              <a:rPr lang="en-US" sz="2000" b="1" i="1" dirty="0" smtClean="0">
                <a:solidFill>
                  <a:srgbClr val="000000"/>
                </a:solidFill>
                <a:latin typeface="Garamond"/>
                <a:cs typeface="Garamond"/>
              </a:rPr>
              <a:t>ivide the House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Garamond"/>
                <a:cs typeface="Garamond"/>
              </a:rPr>
              <a:t>Motion to </a:t>
            </a:r>
            <a:r>
              <a:rPr lang="en-US" sz="2000" b="1" i="1" dirty="0" smtClean="0">
                <a:solidFill>
                  <a:srgbClr val="000000"/>
                </a:solidFill>
                <a:latin typeface="Garamond"/>
                <a:cs typeface="Garamond"/>
              </a:rPr>
              <a:t>appeal the decision of the </a:t>
            </a:r>
            <a:r>
              <a:rPr lang="en-US" sz="2000" b="1" i="1" dirty="0" smtClean="0">
                <a:solidFill>
                  <a:srgbClr val="000000"/>
                </a:solidFill>
                <a:latin typeface="Garamond"/>
                <a:cs typeface="Garamond"/>
              </a:rPr>
              <a:t>chair</a:t>
            </a:r>
            <a:r>
              <a:rPr lang="sv-SE" dirty="0" smtClean="0"/>
              <a:t> </a:t>
            </a:r>
            <a:r>
              <a:rPr lang="sv-SE" sz="1600" b="1" i="1" dirty="0" smtClean="0"/>
              <a:t>(</a:t>
            </a:r>
            <a:r>
              <a:rPr lang="sv-SE" sz="1600" b="1" i="1" dirty="0" smtClean="0">
                <a:solidFill>
                  <a:srgbClr val="FF0000"/>
                </a:solidFill>
              </a:rPr>
              <a:t>do not entertain</a:t>
            </a:r>
            <a:r>
              <a:rPr lang="sv-SE" sz="1600" b="1" i="1" dirty="0" smtClean="0"/>
              <a:t>)</a:t>
            </a:r>
            <a:endParaRPr lang="en-US" sz="1600" b="1" i="1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Garamond"/>
                <a:cs typeface="Garamond"/>
              </a:rPr>
              <a:t>Motions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Made up of the 15 SC member nations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security council, at least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votes are needed for a clause and a resolution to pass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 topic by topic. So only three resolutions will come out of the Security Council at the end.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debate time set for all clauses to be submitted. Once all clauses have been debated then set open debate time on the resolution as a whole.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Each member nation may only submit a maximum of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clauses per topic. No co-submitters and a maximum of 3 co-sponsors.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a P5 member nation votes against a clause it is seen as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veto threat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that nation can call for a P5 caucus. If a P5 member votes against a resolution, then the resolution automatically fails.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there is a motion to divide the house, abstentions are still allowed but voting needs to be taken by role call and not through the counting of placards.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final resolution will have no pre-ambulatory clauses. Only operative clauses with the main-submitter labeled above.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Council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w</a:t>
            </a:r>
            <a:r>
              <a:rPr lang="en-US" dirty="0" smtClean="0">
                <a:latin typeface="Georgia"/>
                <a:cs typeface="Georgia"/>
              </a:rPr>
              <a:t>hen</a:t>
            </a:r>
            <a:r>
              <a:rPr lang="en-US" b="1" dirty="0" smtClean="0">
                <a:latin typeface="Georgia"/>
                <a:cs typeface="Georgia"/>
              </a:rPr>
              <a:t> 1 </a:t>
            </a:r>
            <a:r>
              <a:rPr lang="en-US" dirty="0" smtClean="0">
                <a:latin typeface="Georgia"/>
                <a:cs typeface="Georgia"/>
              </a:rPr>
              <a:t>of the P5 countries (China, UK, USA, Russia or France) feels that passing a clause will lead to their veto of the whole </a:t>
            </a:r>
            <a:r>
              <a:rPr lang="en-US" dirty="0" smtClean="0">
                <a:latin typeface="Georgia"/>
                <a:cs typeface="Georgia"/>
              </a:rPr>
              <a:t>resolution they may issue a veto threat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Chairs will announce the veto threat if one of the P5 nations sends a note to the </a:t>
            </a:r>
            <a:r>
              <a:rPr lang="en-US" dirty="0" smtClean="0">
                <a:latin typeface="Georgia"/>
                <a:cs typeface="Georgia"/>
              </a:rPr>
              <a:t>Chairs. They </a:t>
            </a:r>
            <a:r>
              <a:rPr lang="en-US" b="1" dirty="0" smtClean="0">
                <a:latin typeface="Georgia"/>
                <a:cs typeface="Georgia"/>
              </a:rPr>
              <a:t>must </a:t>
            </a:r>
            <a:r>
              <a:rPr lang="en-US" dirty="0" smtClean="0">
                <a:latin typeface="Georgia"/>
                <a:cs typeface="Georgia"/>
              </a:rPr>
              <a:t>send a note in first and not just vote against the clause.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Highly Discouraged</a:t>
            </a:r>
          </a:p>
          <a:p>
            <a:r>
              <a:rPr lang="en-US" dirty="0" smtClean="0">
                <a:latin typeface="Georgia"/>
                <a:cs typeface="Georgia"/>
              </a:rPr>
              <a:t>Veto a resolution, place a veto threat on a clause</a:t>
            </a:r>
          </a:p>
          <a:p>
            <a:r>
              <a:rPr lang="en-US" dirty="0" smtClean="0">
                <a:latin typeface="Georgia"/>
                <a:cs typeface="Georgia"/>
              </a:rPr>
              <a:t>Usually precedes a P5 Caucus</a:t>
            </a:r>
          </a:p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/>
                <a:cs typeface="Georgia"/>
              </a:rPr>
              <a:t>Veto Threats </a:t>
            </a:r>
            <a:r>
              <a:rPr lang="en-US" sz="3100" dirty="0" smtClean="0">
                <a:latin typeface="Georgia"/>
                <a:cs typeface="Georgia"/>
              </a:rPr>
              <a:t>(Security Council only)</a:t>
            </a:r>
            <a:endParaRPr lang="en-US" sz="31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2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7467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3" descr="Screen Shot 2012-07-26 at 9.16.3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8892480" cy="49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5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" y="260648"/>
            <a:ext cx="23762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Speeches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55548" y="5220826"/>
            <a:ext cx="0" cy="51619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807948" y="5373226"/>
            <a:ext cx="0" cy="51619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978715" y="1398859"/>
            <a:ext cx="1205344" cy="455744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SPEECH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78715" y="2165191"/>
            <a:ext cx="1205344" cy="455744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Yielding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164288" y="3356992"/>
            <a:ext cx="1205344" cy="455744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Chair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99618" y="3000669"/>
            <a:ext cx="1616660" cy="768613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Another Delegate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78715" y="3000670"/>
            <a:ext cx="1205344" cy="455744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POIs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2968" y="4081250"/>
            <a:ext cx="2937685" cy="2583952"/>
          </a:xfrm>
          <a:prstGeom prst="round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ngla MN"/>
                <a:cs typeface="Bangla MN"/>
              </a:rPr>
              <a:t>POIs have to be concise in question format</a:t>
            </a:r>
          </a:p>
          <a:p>
            <a:endParaRPr lang="en-US" dirty="0">
              <a:solidFill>
                <a:schemeClr val="tx1"/>
              </a:solidFill>
              <a:latin typeface="Bangla MN"/>
              <a:cs typeface="Bangla M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ngla MN"/>
                <a:cs typeface="Bangla MN"/>
              </a:rPr>
              <a:t>One follow up granted</a:t>
            </a:r>
          </a:p>
          <a:p>
            <a:endParaRPr lang="en-US" dirty="0">
              <a:solidFill>
                <a:schemeClr val="tx1"/>
              </a:solidFill>
              <a:latin typeface="Bangla MN"/>
              <a:cs typeface="Bangla M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ngla MN"/>
                <a:cs typeface="Bangla MN"/>
              </a:rPr>
              <a:t>No direct conversation between delegates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9058" y="4081250"/>
            <a:ext cx="2799806" cy="2583952"/>
          </a:xfrm>
          <a:prstGeom prst="round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ngla MN"/>
                <a:cs typeface="Bangla MN"/>
              </a:rPr>
              <a:t>Delegated can refuse the yield</a:t>
            </a:r>
          </a:p>
          <a:p>
            <a:endParaRPr lang="en-US" dirty="0">
              <a:solidFill>
                <a:schemeClr val="tx1"/>
              </a:solidFill>
              <a:latin typeface="Bangla MN"/>
              <a:cs typeface="Bangla M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ngla MN"/>
                <a:cs typeface="Bangla MN"/>
              </a:rPr>
              <a:t>May yield only if they have time remaining</a:t>
            </a:r>
            <a:endParaRPr lang="en-US" dirty="0">
              <a:solidFill>
                <a:schemeClr val="tx1"/>
              </a:solidFill>
              <a:latin typeface="Bangla MN"/>
              <a:cs typeface="Bangla MN"/>
            </a:endParaRPr>
          </a:p>
          <a:p>
            <a:endParaRPr lang="en-US" dirty="0" smtClean="0">
              <a:solidFill>
                <a:schemeClr val="tx1"/>
              </a:solidFill>
              <a:latin typeface="Bangla MN"/>
              <a:cs typeface="Bangla M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ngla MN"/>
                <a:cs typeface="Bangla MN"/>
              </a:rPr>
              <a:t>A yield cannot be yielded again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19872" y="620688"/>
            <a:ext cx="4906612" cy="1224136"/>
          </a:xfrm>
          <a:prstGeom prst="round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ngla MN"/>
                <a:cs typeface="Bangla MN"/>
              </a:rPr>
              <a:t>Delegates may not use first and second pronouns (I, me etc.). They should refer themselves and others in </a:t>
            </a:r>
            <a:r>
              <a:rPr lang="en-US" b="1" dirty="0" smtClean="0">
                <a:solidFill>
                  <a:schemeClr val="tx1"/>
                </a:solidFill>
                <a:latin typeface="Bangla MN"/>
                <a:cs typeface="Bangla MN"/>
              </a:rPr>
              <a:t>3</a:t>
            </a:r>
            <a:r>
              <a:rPr lang="en-US" b="1" baseline="30000" dirty="0" smtClean="0">
                <a:solidFill>
                  <a:schemeClr val="tx1"/>
                </a:solidFill>
                <a:latin typeface="Bangla MN"/>
                <a:cs typeface="Bangla MN"/>
              </a:rPr>
              <a:t>rd</a:t>
            </a:r>
            <a:r>
              <a:rPr lang="en-US" b="1" dirty="0" smtClean="0">
                <a:solidFill>
                  <a:schemeClr val="tx1"/>
                </a:solidFill>
                <a:latin typeface="Bangla MN"/>
                <a:cs typeface="Bangla MN"/>
              </a:rPr>
              <a:t> person </a:t>
            </a:r>
            <a:r>
              <a:rPr lang="en-US" dirty="0" smtClean="0">
                <a:solidFill>
                  <a:schemeClr val="tx1"/>
                </a:solidFill>
                <a:latin typeface="Bangla MN"/>
                <a:cs typeface="Bangla MN"/>
              </a:rPr>
              <a:t>at all times.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60233" y="4365104"/>
            <a:ext cx="2232248" cy="1196636"/>
          </a:xfrm>
          <a:prstGeom prst="round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ngla MN"/>
                <a:cs typeface="Bangla MN"/>
              </a:rPr>
              <a:t>Floor is Open for points, motions, or speeches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184059" y="3215374"/>
            <a:ext cx="1815559" cy="13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1"/>
          </p:cNvCxnSpPr>
          <p:nvPr/>
        </p:nvCxnSpPr>
        <p:spPr>
          <a:xfrm>
            <a:off x="5616278" y="3242394"/>
            <a:ext cx="1548010" cy="3424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51338" y="2620935"/>
            <a:ext cx="0" cy="379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51338" y="1854603"/>
            <a:ext cx="0" cy="310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3" idx="1"/>
          </p:cNvCxnSpPr>
          <p:nvPr/>
        </p:nvCxnSpPr>
        <p:spPr>
          <a:xfrm flipH="1">
            <a:off x="5580112" y="2504744"/>
            <a:ext cx="1584176" cy="636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10866" y="3769282"/>
            <a:ext cx="0" cy="311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40352" y="3861048"/>
            <a:ext cx="0" cy="482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164288" y="2276872"/>
            <a:ext cx="1205344" cy="455744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POIs</a:t>
            </a:r>
            <a:endParaRPr lang="en-US" dirty="0"/>
          </a:p>
        </p:txBody>
      </p:sp>
      <p:cxnSp>
        <p:nvCxnSpPr>
          <p:cNvPr id="26" name="Straight Connector 25"/>
          <p:cNvCxnSpPr>
            <a:stCxn id="23" idx="2"/>
          </p:cNvCxnSpPr>
          <p:nvPr/>
        </p:nvCxnSpPr>
        <p:spPr>
          <a:xfrm flipH="1">
            <a:off x="7763634" y="2732616"/>
            <a:ext cx="3326" cy="62437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47664" y="3501008"/>
            <a:ext cx="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15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2809</TotalTime>
  <Words>1339</Words>
  <Application>Microsoft Office PowerPoint</Application>
  <PresentationFormat>On-screen Show (4:3)</PresentationFormat>
  <Paragraphs>166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FOBISIA  MUN 2014</vt:lpstr>
      <vt:lpstr>General</vt:lpstr>
      <vt:lpstr>Definition of Key Terms</vt:lpstr>
      <vt:lpstr>Points</vt:lpstr>
      <vt:lpstr>Motions</vt:lpstr>
      <vt:lpstr>Security Council</vt:lpstr>
      <vt:lpstr>Veto Threats (Security Council only)</vt:lpstr>
      <vt:lpstr>Summary</vt:lpstr>
      <vt:lpstr>Speeches</vt:lpstr>
      <vt:lpstr>Preambulatory Clauses</vt:lpstr>
      <vt:lpstr>Operative Clauses</vt:lpstr>
      <vt:lpstr>Amendments</vt:lpstr>
      <vt:lpstr>Amendments</vt:lpstr>
      <vt:lpstr>Dress Code</vt:lpstr>
      <vt:lpstr>Lobbying &amp; Merging</vt:lpstr>
      <vt:lpstr>Resolution Format</vt:lpstr>
      <vt:lpstr>Resolutions</vt:lpstr>
      <vt:lpstr>Plagiarism</vt:lpstr>
      <vt:lpstr>General Rules during Debating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DIAMUN 2010 Second Annual Session Prepatory Meeting</dc:title>
  <dc:creator>Anja</dc:creator>
  <cp:lastModifiedBy>Lenovo</cp:lastModifiedBy>
  <cp:revision>61</cp:revision>
  <dcterms:created xsi:type="dcterms:W3CDTF">2010-02-17T04:59:21Z</dcterms:created>
  <dcterms:modified xsi:type="dcterms:W3CDTF">2013-11-30T10:33:28Z</dcterms:modified>
</cp:coreProperties>
</file>